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2" r:id="rId2"/>
    <p:sldMasterId id="2147484038" r:id="rId3"/>
  </p:sldMasterIdLst>
  <p:notesMasterIdLst>
    <p:notesMasterId r:id="rId17"/>
  </p:notesMasterIdLst>
  <p:sldIdLst>
    <p:sldId id="306" r:id="rId4"/>
    <p:sldId id="532" r:id="rId5"/>
    <p:sldId id="533" r:id="rId6"/>
    <p:sldId id="534" r:id="rId7"/>
    <p:sldId id="540" r:id="rId8"/>
    <p:sldId id="541" r:id="rId9"/>
    <p:sldId id="535" r:id="rId10"/>
    <p:sldId id="489" r:id="rId11"/>
    <p:sldId id="539" r:id="rId12"/>
    <p:sldId id="525" r:id="rId13"/>
    <p:sldId id="536" r:id="rId14"/>
    <p:sldId id="537" r:id="rId15"/>
    <p:sldId id="488" r:id="rId16"/>
  </p:sldIdLst>
  <p:sldSz cx="10693400" cy="7561263"/>
  <p:notesSz cx="6797675" cy="9926638"/>
  <p:defaultTextStyle>
    <a:defPPr>
      <a:defRPr lang="ru-RU"/>
    </a:defPPr>
    <a:lvl1pPr marL="0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605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9186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3784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8386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2979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7588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2189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6774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4F81BD"/>
    <a:srgbClr val="2F527D"/>
    <a:srgbClr val="FFFF99"/>
    <a:srgbClr val="FFFF66"/>
    <a:srgbClr val="FABF8E"/>
    <a:srgbClr val="F68E38"/>
    <a:srgbClr val="6699CC"/>
    <a:srgbClr val="576E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0" autoAdjust="0"/>
    <p:restoredTop sz="99145" autoAdjust="0"/>
  </p:normalViewPr>
  <p:slideViewPr>
    <p:cSldViewPr showGuides="1">
      <p:cViewPr varScale="1">
        <p:scale>
          <a:sx n="68" d="100"/>
          <a:sy n="68" d="100"/>
        </p:scale>
        <p:origin x="-210" y="-96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pos="3368"/>
        <p:guide pos="828"/>
        <p:guide pos="1824"/>
        <p:guide pos="6011"/>
        <p:guide pos="6457"/>
        <p:guide pos="606"/>
        <p:guide pos="1826"/>
        <p:guide pos="599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14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6125"/>
            <a:ext cx="52705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4" tIns="45477" rIns="90954" bIns="454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3"/>
            <a:ext cx="5438140" cy="4466987"/>
          </a:xfrm>
          <a:prstGeom prst="rect">
            <a:avLst/>
          </a:prstGeom>
        </p:spPr>
        <p:txBody>
          <a:bodyPr vert="horz" lIns="90954" tIns="45477" rIns="90954" bIns="4547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28599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28599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605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186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784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386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979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7588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2189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6774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3588" y="746125"/>
            <a:ext cx="52705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38919" indent="-28419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36798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91518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46235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0954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55673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10393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65111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5750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35750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55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60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4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3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7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2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75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46904" indent="0">
              <a:buNone/>
              <a:defRPr sz="4100"/>
            </a:lvl2pPr>
            <a:lvl3pPr marL="1293793" indent="0">
              <a:buNone/>
              <a:defRPr sz="3400"/>
            </a:lvl3pPr>
            <a:lvl4pPr marL="1940690" indent="0">
              <a:buNone/>
              <a:defRPr sz="2900"/>
            </a:lvl4pPr>
            <a:lvl5pPr marL="2587595" indent="0">
              <a:buNone/>
              <a:defRPr sz="2900"/>
            </a:lvl5pPr>
            <a:lvl6pPr marL="3234503" indent="0">
              <a:buNone/>
              <a:defRPr sz="2900"/>
            </a:lvl6pPr>
            <a:lvl7pPr marL="3881396" indent="0">
              <a:buNone/>
              <a:defRPr sz="2900"/>
            </a:lvl7pPr>
            <a:lvl8pPr marL="4528307" indent="0">
              <a:buNone/>
              <a:defRPr sz="2900"/>
            </a:lvl8pPr>
            <a:lvl9pPr marL="5175197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46904" indent="0">
              <a:buNone/>
              <a:defRPr sz="1800"/>
            </a:lvl2pPr>
            <a:lvl3pPr marL="1293793" indent="0">
              <a:buNone/>
              <a:defRPr sz="1400"/>
            </a:lvl3pPr>
            <a:lvl4pPr marL="1940690" indent="0">
              <a:buNone/>
              <a:defRPr sz="1300"/>
            </a:lvl4pPr>
            <a:lvl5pPr marL="2587595" indent="0">
              <a:buNone/>
              <a:defRPr sz="1300"/>
            </a:lvl5pPr>
            <a:lvl6pPr marL="3234503" indent="0">
              <a:buNone/>
              <a:defRPr sz="1300"/>
            </a:lvl6pPr>
            <a:lvl7pPr marL="3881396" indent="0">
              <a:buNone/>
              <a:defRPr sz="1300"/>
            </a:lvl7pPr>
            <a:lvl8pPr marL="4528307" indent="0">
              <a:buNone/>
              <a:defRPr sz="1300"/>
            </a:lvl8pPr>
            <a:lvl9pPr marL="517519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6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42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08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60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5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26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0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13" y="1771652"/>
            <a:ext cx="8561139" cy="5324476"/>
          </a:xfrm>
        </p:spPr>
        <p:txBody>
          <a:bodyPr/>
          <a:lstStyle>
            <a:lvl1pPr marL="453277" indent="0">
              <a:buFontTx/>
              <a:buNone/>
              <a:defRPr b="1">
                <a:latin typeface="+mj-lt"/>
              </a:defRPr>
            </a:lvl1pPr>
            <a:lvl2pPr marL="449328" indent="3990">
              <a:defRPr>
                <a:latin typeface="+mj-lt"/>
              </a:defRPr>
            </a:lvl2pPr>
            <a:lvl3pPr marL="783872" indent="-324643">
              <a:tabLst/>
              <a:defRPr>
                <a:latin typeface="+mj-lt"/>
              </a:defRPr>
            </a:lvl3pPr>
            <a:lvl4pPr marL="0" indent="449328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4021" tIns="57003" rIns="114021" bIns="57003" rtlCol="0">
            <a:noAutofit/>
          </a:bodyPr>
          <a:lstStyle/>
          <a:p>
            <a:pPr defTabSz="1300604"/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17"/>
            <a:ext cx="8580438" cy="1219199"/>
          </a:xfrm>
        </p:spPr>
        <p:txBody>
          <a:bodyPr/>
          <a:lstStyle>
            <a:lvl1pPr marL="0" marR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5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13" y="1771652"/>
            <a:ext cx="8561139" cy="5324476"/>
          </a:xfrm>
        </p:spPr>
        <p:txBody>
          <a:bodyPr/>
          <a:lstStyle>
            <a:lvl1pPr marL="453277" indent="0">
              <a:buFontTx/>
              <a:buNone/>
              <a:defRPr b="1">
                <a:latin typeface="+mj-lt"/>
              </a:defRPr>
            </a:lvl1pPr>
            <a:lvl2pPr marL="453277" indent="0">
              <a:defRPr>
                <a:latin typeface="+mj-lt"/>
              </a:defRPr>
            </a:lvl2pPr>
            <a:lvl3pPr marL="783872" indent="-324643">
              <a:defRPr>
                <a:latin typeface="+mj-lt"/>
              </a:defRPr>
            </a:lvl3pPr>
            <a:lvl4pPr marL="0" indent="449328">
              <a:defRPr>
                <a:latin typeface="+mj-lt"/>
              </a:defRPr>
            </a:lvl4pPr>
            <a:lvl5pPr marL="178944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17"/>
            <a:ext cx="8581268" cy="1219199"/>
          </a:xfrm>
        </p:spPr>
        <p:txBody>
          <a:bodyPr/>
          <a:lstStyle>
            <a:lvl1pPr marL="0" marR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56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5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13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13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030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6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5090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0121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515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9018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521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2024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30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0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02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05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67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307" indent="0">
              <a:buNone/>
              <a:defRPr sz="2900" b="1"/>
            </a:lvl2pPr>
            <a:lvl3pPr marL="1300604" indent="0">
              <a:buNone/>
              <a:defRPr sz="2600" b="1"/>
            </a:lvl3pPr>
            <a:lvl4pPr marL="1950905" indent="0">
              <a:buNone/>
              <a:defRPr sz="2200" b="1"/>
            </a:lvl4pPr>
            <a:lvl5pPr marL="2601219" indent="0">
              <a:buNone/>
              <a:defRPr sz="2200" b="1"/>
            </a:lvl5pPr>
            <a:lvl6pPr marL="3251509" indent="0">
              <a:buNone/>
              <a:defRPr sz="2200" b="1"/>
            </a:lvl6pPr>
            <a:lvl7pPr marL="3901824" indent="0">
              <a:buNone/>
              <a:defRPr sz="2200" b="1"/>
            </a:lvl7pPr>
            <a:lvl8pPr marL="4552123" indent="0">
              <a:buNone/>
              <a:defRPr sz="2200" b="1"/>
            </a:lvl8pPr>
            <a:lvl9pPr marL="520243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267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307" indent="0">
              <a:buNone/>
              <a:defRPr sz="2900" b="1"/>
            </a:lvl2pPr>
            <a:lvl3pPr marL="1300604" indent="0">
              <a:buNone/>
              <a:defRPr sz="2600" b="1"/>
            </a:lvl3pPr>
            <a:lvl4pPr marL="1950905" indent="0">
              <a:buNone/>
              <a:defRPr sz="2200" b="1"/>
            </a:lvl4pPr>
            <a:lvl5pPr marL="2601219" indent="0">
              <a:buNone/>
              <a:defRPr sz="2200" b="1"/>
            </a:lvl5pPr>
            <a:lvl6pPr marL="3251509" indent="0">
              <a:buNone/>
              <a:defRPr sz="2200" b="1"/>
            </a:lvl6pPr>
            <a:lvl7pPr marL="3901824" indent="0">
              <a:buNone/>
              <a:defRPr sz="2200" b="1"/>
            </a:lvl7pPr>
            <a:lvl8pPr marL="4552123" indent="0">
              <a:buNone/>
              <a:defRPr sz="2200" b="1"/>
            </a:lvl8pPr>
            <a:lvl9pPr marL="520243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2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1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53" y="1771664"/>
            <a:ext cx="8561139" cy="5324476"/>
          </a:xfrm>
        </p:spPr>
        <p:txBody>
          <a:bodyPr/>
          <a:lstStyle>
            <a:lvl1pPr marL="450888" indent="0">
              <a:buFontTx/>
              <a:buNone/>
              <a:defRPr b="1">
                <a:latin typeface="+mj-lt"/>
              </a:defRPr>
            </a:lvl1pPr>
            <a:lvl2pPr marL="446996" indent="3990">
              <a:defRPr>
                <a:latin typeface="+mj-lt"/>
              </a:defRPr>
            </a:lvl2pPr>
            <a:lvl3pPr marL="779777" indent="-322931">
              <a:tabLst/>
              <a:defRPr>
                <a:latin typeface="+mj-lt"/>
              </a:defRPr>
            </a:lvl3pPr>
            <a:lvl4pPr marL="0" indent="446996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3416" tIns="56705" rIns="113416" bIns="56705" rtlCol="0">
            <a:noAutofit/>
          </a:bodyPr>
          <a:lstStyle/>
          <a:p>
            <a:endParaRPr lang="ru-RU" sz="26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31"/>
            <a:ext cx="8580438" cy="1219199"/>
          </a:xfrm>
        </p:spPr>
        <p:txBody>
          <a:bodyPr/>
          <a:lstStyle>
            <a:lvl1pPr marL="0" marR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0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83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3464" tIns="51734" rIns="103464" bIns="51734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22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3" y="301125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9"/>
            <a:ext cx="5977907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3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50307" indent="0">
              <a:buNone/>
              <a:defRPr sz="1800"/>
            </a:lvl2pPr>
            <a:lvl3pPr marL="1300604" indent="0">
              <a:buNone/>
              <a:defRPr sz="1400"/>
            </a:lvl3pPr>
            <a:lvl4pPr marL="1950905" indent="0">
              <a:buNone/>
              <a:defRPr sz="1300"/>
            </a:lvl4pPr>
            <a:lvl5pPr marL="2601219" indent="0">
              <a:buNone/>
              <a:defRPr sz="1300"/>
            </a:lvl5pPr>
            <a:lvl6pPr marL="3251509" indent="0">
              <a:buNone/>
              <a:defRPr sz="1300"/>
            </a:lvl6pPr>
            <a:lvl7pPr marL="3901824" indent="0">
              <a:buNone/>
              <a:defRPr sz="1300"/>
            </a:lvl7pPr>
            <a:lvl8pPr marL="4552123" indent="0">
              <a:buNone/>
              <a:defRPr sz="1300"/>
            </a:lvl8pPr>
            <a:lvl9pPr marL="520243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2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50307" indent="0">
              <a:buNone/>
              <a:defRPr sz="4100"/>
            </a:lvl2pPr>
            <a:lvl3pPr marL="1300604" indent="0">
              <a:buNone/>
              <a:defRPr sz="3400"/>
            </a:lvl3pPr>
            <a:lvl4pPr marL="1950905" indent="0">
              <a:buNone/>
              <a:defRPr sz="2900"/>
            </a:lvl4pPr>
            <a:lvl5pPr marL="2601219" indent="0">
              <a:buNone/>
              <a:defRPr sz="2900"/>
            </a:lvl5pPr>
            <a:lvl6pPr marL="3251509" indent="0">
              <a:buNone/>
              <a:defRPr sz="2900"/>
            </a:lvl6pPr>
            <a:lvl7pPr marL="3901824" indent="0">
              <a:buNone/>
              <a:defRPr sz="2900"/>
            </a:lvl7pPr>
            <a:lvl8pPr marL="4552123" indent="0">
              <a:buNone/>
              <a:defRPr sz="2900"/>
            </a:lvl8pPr>
            <a:lvl9pPr marL="5202430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50307" indent="0">
              <a:buNone/>
              <a:defRPr sz="1800"/>
            </a:lvl2pPr>
            <a:lvl3pPr marL="1300604" indent="0">
              <a:buNone/>
              <a:defRPr sz="1400"/>
            </a:lvl3pPr>
            <a:lvl4pPr marL="1950905" indent="0">
              <a:buNone/>
              <a:defRPr sz="1300"/>
            </a:lvl4pPr>
            <a:lvl5pPr marL="2601219" indent="0">
              <a:buNone/>
              <a:defRPr sz="1300"/>
            </a:lvl5pPr>
            <a:lvl6pPr marL="3251509" indent="0">
              <a:buNone/>
              <a:defRPr sz="1300"/>
            </a:lvl6pPr>
            <a:lvl7pPr marL="3901824" indent="0">
              <a:buNone/>
              <a:defRPr sz="1300"/>
            </a:lvl7pPr>
            <a:lvl8pPr marL="4552123" indent="0">
              <a:buNone/>
              <a:defRPr sz="1300"/>
            </a:lvl8pPr>
            <a:lvl9pPr marL="520243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27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34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6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87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603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6931024" y="5653436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980" tIns="56987" rIns="113980" bIns="56987"/>
          <a:lstStyle>
            <a:lvl1pPr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1300604">
              <a:defRPr/>
            </a:pPr>
            <a:endParaRPr kumimoji="0" lang="ru-RU" altLang="ru-RU" sz="2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022D-7600-4DE2-BC80-0055B043C13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09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165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40"/>
            <a:ext cx="9089390" cy="1620771"/>
          </a:xfrm>
        </p:spPr>
        <p:txBody>
          <a:bodyPr>
            <a:normAutofit/>
          </a:bodyPr>
          <a:lstStyle>
            <a:lvl1pPr>
              <a:defRPr sz="5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4911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22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1" y="2114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79" y="1771666"/>
            <a:ext cx="8561139" cy="5324475"/>
          </a:xfrm>
        </p:spPr>
        <p:txBody>
          <a:bodyPr/>
          <a:lstStyle>
            <a:lvl1pPr marL="362862" indent="0">
              <a:buFontTx/>
              <a:buNone/>
              <a:defRPr b="1">
                <a:latin typeface="+mj-lt"/>
              </a:defRPr>
            </a:lvl1pPr>
            <a:lvl2pPr marL="359689" indent="3175">
              <a:defRPr>
                <a:latin typeface="+mj-lt"/>
              </a:defRPr>
            </a:lvl2pPr>
            <a:lvl3pPr marL="627479" indent="-259866">
              <a:tabLst/>
              <a:defRPr>
                <a:latin typeface="+mj-lt"/>
              </a:defRPr>
            </a:lvl3pPr>
            <a:lvl4pPr marL="0" indent="359689">
              <a:lnSpc>
                <a:spcPts val="1798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798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0" y="5652845"/>
            <a:ext cx="1080120" cy="415498"/>
          </a:xfrm>
          <a:prstGeom prst="rect">
            <a:avLst/>
          </a:prstGeom>
          <a:noFill/>
        </p:spPr>
        <p:txBody>
          <a:bodyPr wrap="square" lIns="91270" tIns="45634" rIns="91270" bIns="45634" rtlCol="0">
            <a:noAutofit/>
          </a:bodyPr>
          <a:lstStyle/>
          <a:p>
            <a:pPr defTabSz="1041114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469"/>
            <a:ext cx="8580438" cy="1219199"/>
          </a:xfrm>
        </p:spPr>
        <p:txBody>
          <a:bodyPr/>
          <a:lstStyle>
            <a:lvl1pPr marL="0" marR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83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53" y="1771664"/>
            <a:ext cx="8561139" cy="5324476"/>
          </a:xfrm>
        </p:spPr>
        <p:txBody>
          <a:bodyPr/>
          <a:lstStyle>
            <a:lvl1pPr marL="450888" indent="0">
              <a:buFontTx/>
              <a:buNone/>
              <a:defRPr b="1">
                <a:latin typeface="+mj-lt"/>
              </a:defRPr>
            </a:lvl1pPr>
            <a:lvl2pPr marL="450888" indent="0">
              <a:defRPr>
                <a:latin typeface="+mj-lt"/>
              </a:defRPr>
            </a:lvl2pPr>
            <a:lvl3pPr marL="779777" indent="-322931">
              <a:defRPr>
                <a:latin typeface="+mj-lt"/>
              </a:defRPr>
            </a:lvl3pPr>
            <a:lvl4pPr marL="0" indent="446996">
              <a:defRPr>
                <a:latin typeface="+mj-lt"/>
              </a:defRPr>
            </a:lvl4pPr>
            <a:lvl5pPr marL="17800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31"/>
            <a:ext cx="8581268" cy="1219199"/>
          </a:xfrm>
        </p:spPr>
        <p:txBody>
          <a:bodyPr/>
          <a:lstStyle>
            <a:lvl1pPr marL="0" marR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3" y="52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79" y="1771666"/>
            <a:ext cx="8561139" cy="5324475"/>
          </a:xfrm>
        </p:spPr>
        <p:txBody>
          <a:bodyPr/>
          <a:lstStyle>
            <a:lvl1pPr marL="362862" indent="0">
              <a:buFontTx/>
              <a:buNone/>
              <a:defRPr b="1">
                <a:latin typeface="+mj-lt"/>
              </a:defRPr>
            </a:lvl1pPr>
            <a:lvl2pPr marL="362862" indent="0">
              <a:defRPr>
                <a:latin typeface="+mj-lt"/>
              </a:defRPr>
            </a:lvl2pPr>
            <a:lvl3pPr marL="627479" indent="-259866">
              <a:defRPr>
                <a:latin typeface="+mj-lt"/>
              </a:defRPr>
            </a:lvl3pPr>
            <a:lvl4pPr marL="0" indent="359689">
              <a:defRPr>
                <a:latin typeface="+mj-lt"/>
              </a:defRPr>
            </a:lvl4pPr>
            <a:lvl5pPr marL="143242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469"/>
            <a:ext cx="8581268" cy="1219199"/>
          </a:xfrm>
        </p:spPr>
        <p:txBody>
          <a:bodyPr/>
          <a:lstStyle>
            <a:lvl1pPr marL="0" marR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158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3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7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79" y="3781425"/>
            <a:ext cx="8561139" cy="3314700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20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1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7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33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3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4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73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1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021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275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90" y="1771650"/>
            <a:ext cx="4297419" cy="62625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0560" indent="0">
              <a:buNone/>
              <a:defRPr sz="2400" b="1"/>
            </a:lvl2pPr>
            <a:lvl3pPr marL="1041114" indent="0">
              <a:buNone/>
              <a:defRPr sz="2100" b="1"/>
            </a:lvl3pPr>
            <a:lvl4pPr marL="1561673" indent="0">
              <a:buNone/>
              <a:defRPr sz="1800" b="1"/>
            </a:lvl4pPr>
            <a:lvl5pPr marL="2082226" indent="0">
              <a:buNone/>
              <a:defRPr sz="1800" b="1"/>
            </a:lvl5pPr>
            <a:lvl6pPr marL="2602778" indent="0">
              <a:buNone/>
              <a:defRPr sz="1800" b="1"/>
            </a:lvl6pPr>
            <a:lvl7pPr marL="3123338" indent="0">
              <a:buNone/>
              <a:defRPr sz="1800" b="1"/>
            </a:lvl7pPr>
            <a:lvl8pPr marL="3643892" indent="0">
              <a:buNone/>
              <a:defRPr sz="1800" b="1"/>
            </a:lvl8pPr>
            <a:lvl9pPr marL="416444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90" y="2397901"/>
            <a:ext cx="4297419" cy="46982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17" y="1771650"/>
            <a:ext cx="4195762" cy="62625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0560" indent="0">
              <a:buNone/>
              <a:defRPr sz="2400" b="1"/>
            </a:lvl2pPr>
            <a:lvl3pPr marL="1041114" indent="0">
              <a:buNone/>
              <a:defRPr sz="2100" b="1"/>
            </a:lvl3pPr>
            <a:lvl4pPr marL="1561673" indent="0">
              <a:buNone/>
              <a:defRPr sz="1800" b="1"/>
            </a:lvl4pPr>
            <a:lvl5pPr marL="2082226" indent="0">
              <a:buNone/>
              <a:defRPr sz="1800" b="1"/>
            </a:lvl5pPr>
            <a:lvl6pPr marL="2602778" indent="0">
              <a:buNone/>
              <a:defRPr sz="1800" b="1"/>
            </a:lvl6pPr>
            <a:lvl7pPr marL="3123338" indent="0">
              <a:buNone/>
              <a:defRPr sz="1800" b="1"/>
            </a:lvl7pPr>
            <a:lvl8pPr marL="3643892" indent="0">
              <a:buNone/>
              <a:defRPr sz="1800" b="1"/>
            </a:lvl8pPr>
            <a:lvl9pPr marL="416444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17" y="2412479"/>
            <a:ext cx="4195762" cy="4683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24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1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6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87" y="6474804"/>
            <a:ext cx="663576" cy="720080"/>
          </a:xfrm>
          <a:prstGeom prst="rect">
            <a:avLst/>
          </a:prstGeom>
        </p:spPr>
        <p:txBody>
          <a:bodyPr vert="horz" lIns="104110" tIns="52056" rIns="104110" bIns="52056" rtlCol="0" anchor="ctr">
            <a:normAutofit/>
          </a:bodyPr>
          <a:lstStyle>
            <a:lvl1pPr algn="ctr">
              <a:defRPr sz="28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61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5" y="301051"/>
            <a:ext cx="5977907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560" indent="0">
              <a:buNone/>
              <a:defRPr sz="1400"/>
            </a:lvl2pPr>
            <a:lvl3pPr marL="1041114" indent="0">
              <a:buNone/>
              <a:defRPr sz="1100"/>
            </a:lvl3pPr>
            <a:lvl4pPr marL="1561673" indent="0">
              <a:buNone/>
              <a:defRPr sz="1100"/>
            </a:lvl4pPr>
            <a:lvl5pPr marL="2082226" indent="0">
              <a:buNone/>
              <a:defRPr sz="1100"/>
            </a:lvl5pPr>
            <a:lvl6pPr marL="2602778" indent="0">
              <a:buNone/>
              <a:defRPr sz="1100"/>
            </a:lvl6pPr>
            <a:lvl7pPr marL="3123338" indent="0">
              <a:buNone/>
              <a:defRPr sz="1100"/>
            </a:lvl7pPr>
            <a:lvl8pPr marL="3643892" indent="0">
              <a:buNone/>
              <a:defRPr sz="1100"/>
            </a:lvl8pPr>
            <a:lvl9pPr marL="416444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71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982"/>
            <a:ext cx="6416040" cy="62485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560" indent="0">
              <a:buNone/>
              <a:defRPr sz="3200"/>
            </a:lvl2pPr>
            <a:lvl3pPr marL="1041114" indent="0">
              <a:buNone/>
              <a:defRPr sz="2800"/>
            </a:lvl3pPr>
            <a:lvl4pPr marL="1561673" indent="0">
              <a:buNone/>
              <a:defRPr sz="2400"/>
            </a:lvl4pPr>
            <a:lvl5pPr marL="2082226" indent="0">
              <a:buNone/>
              <a:defRPr sz="2400"/>
            </a:lvl5pPr>
            <a:lvl6pPr marL="2602778" indent="0">
              <a:buNone/>
              <a:defRPr sz="2400"/>
            </a:lvl6pPr>
            <a:lvl7pPr marL="3123338" indent="0">
              <a:buNone/>
              <a:defRPr sz="2400"/>
            </a:lvl7pPr>
            <a:lvl8pPr marL="3643892" indent="0">
              <a:buNone/>
              <a:defRPr sz="2400"/>
            </a:lvl8pPr>
            <a:lvl9pPr marL="4164448" indent="0">
              <a:buNone/>
              <a:defRPr sz="24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560" indent="0">
              <a:buNone/>
              <a:defRPr sz="1400"/>
            </a:lvl2pPr>
            <a:lvl3pPr marL="1041114" indent="0">
              <a:buNone/>
              <a:defRPr sz="1100"/>
            </a:lvl3pPr>
            <a:lvl4pPr marL="1561673" indent="0">
              <a:buNone/>
              <a:defRPr sz="1100"/>
            </a:lvl4pPr>
            <a:lvl5pPr marL="2082226" indent="0">
              <a:buNone/>
              <a:defRPr sz="1100"/>
            </a:lvl5pPr>
            <a:lvl6pPr marL="2602778" indent="0">
              <a:buNone/>
              <a:defRPr sz="1100"/>
            </a:lvl6pPr>
            <a:lvl7pPr marL="3123338" indent="0">
              <a:buNone/>
              <a:defRPr sz="1100"/>
            </a:lvl7pPr>
            <a:lvl8pPr marL="3643892" indent="0">
              <a:buNone/>
              <a:defRPr sz="1100"/>
            </a:lvl8pPr>
            <a:lvl9pPr marL="416444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037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96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25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83" y="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53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53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690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379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406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5875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34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8813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283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1751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25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1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42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307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904" indent="0">
              <a:buNone/>
              <a:defRPr sz="2900" b="1"/>
            </a:lvl2pPr>
            <a:lvl3pPr marL="1293793" indent="0">
              <a:buNone/>
              <a:defRPr sz="2600" b="1"/>
            </a:lvl3pPr>
            <a:lvl4pPr marL="1940690" indent="0">
              <a:buNone/>
              <a:defRPr sz="2200" b="1"/>
            </a:lvl4pPr>
            <a:lvl5pPr marL="2587595" indent="0">
              <a:buNone/>
              <a:defRPr sz="2200" b="1"/>
            </a:lvl5pPr>
            <a:lvl6pPr marL="3234503" indent="0">
              <a:buNone/>
              <a:defRPr sz="2200" b="1"/>
            </a:lvl6pPr>
            <a:lvl7pPr marL="3881396" indent="0">
              <a:buNone/>
              <a:defRPr sz="2200" b="1"/>
            </a:lvl7pPr>
            <a:lvl8pPr marL="4528307" indent="0">
              <a:buNone/>
              <a:defRPr sz="2200" b="1"/>
            </a:lvl8pPr>
            <a:lvl9pPr marL="5175197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307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904" indent="0">
              <a:buNone/>
              <a:defRPr sz="2900" b="1"/>
            </a:lvl2pPr>
            <a:lvl3pPr marL="1293793" indent="0">
              <a:buNone/>
              <a:defRPr sz="2600" b="1"/>
            </a:lvl3pPr>
            <a:lvl4pPr marL="1940690" indent="0">
              <a:buNone/>
              <a:defRPr sz="2200" b="1"/>
            </a:lvl4pPr>
            <a:lvl5pPr marL="2587595" indent="0">
              <a:buNone/>
              <a:defRPr sz="2200" b="1"/>
            </a:lvl5pPr>
            <a:lvl6pPr marL="3234503" indent="0">
              <a:buNone/>
              <a:defRPr sz="2200" b="1"/>
            </a:lvl6pPr>
            <a:lvl7pPr marL="3881396" indent="0">
              <a:buNone/>
              <a:defRPr sz="2200" b="1"/>
            </a:lvl7pPr>
            <a:lvl8pPr marL="4528307" indent="0">
              <a:buNone/>
              <a:defRPr sz="2200" b="1"/>
            </a:lvl8pPr>
            <a:lvl9pPr marL="5175197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1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2935" tIns="51464" rIns="102935" bIns="51464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25" y="301165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9"/>
            <a:ext cx="5977907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25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46904" indent="0">
              <a:buNone/>
              <a:defRPr sz="1800"/>
            </a:lvl2pPr>
            <a:lvl3pPr marL="1293793" indent="0">
              <a:buNone/>
              <a:defRPr sz="1400"/>
            </a:lvl3pPr>
            <a:lvl4pPr marL="1940690" indent="0">
              <a:buNone/>
              <a:defRPr sz="1300"/>
            </a:lvl4pPr>
            <a:lvl5pPr marL="2587595" indent="0">
              <a:buNone/>
              <a:defRPr sz="1300"/>
            </a:lvl5pPr>
            <a:lvl6pPr marL="3234503" indent="0">
              <a:buNone/>
              <a:defRPr sz="1300"/>
            </a:lvl6pPr>
            <a:lvl7pPr marL="3881396" indent="0">
              <a:buNone/>
              <a:defRPr sz="1300"/>
            </a:lvl7pPr>
            <a:lvl8pPr marL="4528307" indent="0">
              <a:buNone/>
              <a:defRPr sz="1300"/>
            </a:lvl8pPr>
            <a:lvl9pPr marL="517519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496" y="540339"/>
            <a:ext cx="8588251" cy="1224137"/>
          </a:xfrm>
          <a:prstGeom prst="rect">
            <a:avLst/>
          </a:prstGeom>
        </p:spPr>
        <p:txBody>
          <a:bodyPr vert="horz" lIns="102935" tIns="51464" rIns="102935" bIns="51464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496" y="1764297"/>
            <a:ext cx="8588251" cy="5331830"/>
          </a:xfrm>
          <a:prstGeom prst="rect">
            <a:avLst/>
          </a:prstGeom>
        </p:spPr>
        <p:txBody>
          <a:bodyPr vert="horz" lIns="102935" tIns="51464" rIns="102935" bIns="51464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13" y="7008186"/>
            <a:ext cx="2495126" cy="402568"/>
          </a:xfrm>
          <a:prstGeom prst="rect">
            <a:avLst/>
          </a:prstGeom>
        </p:spPr>
        <p:txBody>
          <a:bodyPr vert="horz" lIns="102935" tIns="51464" rIns="102935" bIns="51464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8"/>
          </a:xfrm>
          <a:prstGeom prst="rect">
            <a:avLst/>
          </a:prstGeom>
        </p:spPr>
        <p:txBody>
          <a:bodyPr vert="horz" lIns="102935" tIns="51464" rIns="102935" bIns="51464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27" y="6660952"/>
            <a:ext cx="724719" cy="696626"/>
          </a:xfrm>
          <a:prstGeom prst="rect">
            <a:avLst/>
          </a:prstGeom>
        </p:spPr>
        <p:txBody>
          <a:bodyPr vert="horz" lIns="102935" tIns="51464" rIns="102935" bIns="51464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293793" rtl="0" eaLnBrk="1" latinLnBrk="0" hangingPunct="1">
        <a:lnSpc>
          <a:spcPts val="6517"/>
        </a:lnSpc>
        <a:spcBef>
          <a:spcPct val="0"/>
        </a:spcBef>
        <a:buNone/>
        <a:defRPr sz="5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0888" indent="0" algn="l" defTabSz="1293793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0888" indent="0" algn="l" defTabSz="1293793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4150" indent="-32293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6996" algn="just" defTabSz="1293793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80093" indent="0" algn="l" defTabSz="1293793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57954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04854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51757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498664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6904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793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690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87595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4503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1396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28307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197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454" y="540296"/>
            <a:ext cx="8588251" cy="1224137"/>
          </a:xfrm>
          <a:prstGeom prst="rect">
            <a:avLst/>
          </a:prstGeom>
        </p:spPr>
        <p:txBody>
          <a:bodyPr vert="horz" lIns="103464" tIns="51734" rIns="103464" bIns="51734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454" y="1764297"/>
            <a:ext cx="8588251" cy="5331830"/>
          </a:xfrm>
          <a:prstGeom prst="rect">
            <a:avLst/>
          </a:prstGeom>
        </p:spPr>
        <p:txBody>
          <a:bodyPr vert="horz" lIns="103464" tIns="51734" rIns="103464" bIns="51734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13" y="7008173"/>
            <a:ext cx="2495126" cy="402568"/>
          </a:xfrm>
          <a:prstGeom prst="rect">
            <a:avLst/>
          </a:prstGeom>
        </p:spPr>
        <p:txBody>
          <a:bodyPr vert="horz" lIns="103464" tIns="51734" rIns="103464" bIns="51734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60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3"/>
            <a:ext cx="3386243" cy="402568"/>
          </a:xfrm>
          <a:prstGeom prst="rect">
            <a:avLst/>
          </a:prstGeom>
        </p:spPr>
        <p:txBody>
          <a:bodyPr vert="horz" lIns="103464" tIns="51734" rIns="103464" bIns="51734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60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27" y="6660952"/>
            <a:ext cx="724719" cy="696626"/>
          </a:xfrm>
          <a:prstGeom prst="rect">
            <a:avLst/>
          </a:prstGeom>
        </p:spPr>
        <p:txBody>
          <a:bodyPr vert="horz" lIns="103464" tIns="51734" rIns="103464" bIns="51734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pPr defTabSz="1300604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300604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8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hf hdr="0" ftr="0" dt="0"/>
  <p:txStyles>
    <p:titleStyle>
      <a:lvl1pPr algn="l" defTabSz="1300604" rtl="0" eaLnBrk="1" latinLnBrk="0" hangingPunct="1">
        <a:lnSpc>
          <a:spcPts val="6526"/>
        </a:lnSpc>
        <a:spcBef>
          <a:spcPct val="0"/>
        </a:spcBef>
        <a:buNone/>
        <a:defRPr sz="5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3277" indent="0" algn="l" defTabSz="1300604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3277" indent="0" algn="l" defTabSz="1300604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8801" indent="-324643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9328" algn="just" defTabSz="1300604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89444" indent="0" algn="l" defTabSz="1300604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76669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973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287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582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307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604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905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219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509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824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2123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430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76" y="540277"/>
            <a:ext cx="8588251" cy="1224136"/>
          </a:xfrm>
          <a:prstGeom prst="rect">
            <a:avLst/>
          </a:prstGeom>
        </p:spPr>
        <p:txBody>
          <a:bodyPr vert="horz" lIns="104110" tIns="52056" rIns="104110" bIns="52056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76" y="1764295"/>
            <a:ext cx="8588251" cy="5331830"/>
          </a:xfrm>
          <a:prstGeom prst="rect">
            <a:avLst/>
          </a:prstGeom>
        </p:spPr>
        <p:txBody>
          <a:bodyPr vert="horz" lIns="104110" tIns="52056" rIns="104110" bIns="52056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21" y="7008283"/>
            <a:ext cx="2495126" cy="402567"/>
          </a:xfrm>
          <a:prstGeom prst="rect">
            <a:avLst/>
          </a:prstGeom>
        </p:spPr>
        <p:txBody>
          <a:bodyPr vert="horz" lIns="104110" tIns="52056" rIns="104110" bIns="5205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11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83"/>
            <a:ext cx="3386243" cy="402567"/>
          </a:xfrm>
          <a:prstGeom prst="rect">
            <a:avLst/>
          </a:prstGeom>
        </p:spPr>
        <p:txBody>
          <a:bodyPr vert="horz" lIns="104110" tIns="52056" rIns="104110" bIns="5205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11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3" y="6660951"/>
            <a:ext cx="724719" cy="696626"/>
          </a:xfrm>
          <a:prstGeom prst="rect">
            <a:avLst/>
          </a:prstGeom>
        </p:spPr>
        <p:txBody>
          <a:bodyPr vert="horz" lIns="104110" tIns="52056" rIns="104110" bIns="52056" rtlCol="0" anchor="ctr">
            <a:normAutofit/>
          </a:bodyPr>
          <a:lstStyle>
            <a:lvl1pPr algn="ctr">
              <a:lnSpc>
                <a:spcPts val="2399"/>
              </a:lnSpc>
              <a:defRPr sz="2800">
                <a:solidFill>
                  <a:schemeClr val="bg1"/>
                </a:solidFill>
              </a:defRPr>
            </a:lvl1pPr>
          </a:lstStyle>
          <a:p>
            <a:pPr defTabSz="1041114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041114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3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hf hdr="0" ftr="0" dt="0"/>
  <p:txStyles>
    <p:titleStyle>
      <a:lvl1pPr algn="l" defTabSz="1041114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862" indent="0" algn="l" defTabSz="1041114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862" indent="0" algn="l" defTabSz="1041114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459" indent="-259866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689" algn="just" defTabSz="1041114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426" indent="0" algn="l" defTabSz="1041114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3056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609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4169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24725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560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114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673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226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778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338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892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448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consultantplus://offline/ref=36106EE7EFCFFB2C9C84496A927C7D6EEFE11E7776186155C032A326850324A4461291B938D26BDFC61E90F514717703FEC7925AC5C4y1zBI" TargetMode="Externa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95" y="5221140"/>
            <a:ext cx="535813" cy="2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87" y="900995"/>
            <a:ext cx="1584176" cy="17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2164" y="-111258"/>
            <a:ext cx="9686557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088" tIns="62559" rIns="125088" bIns="62559" anchor="ctr"/>
          <a:lstStyle/>
          <a:p>
            <a:pPr algn="ctr" defTabSz="1250264">
              <a:defRPr/>
            </a:pPr>
            <a:endParaRPr lang="ru-RU" sz="29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831203" y="4602358"/>
            <a:ext cx="8812492" cy="11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88" tIns="62559" rIns="125088" bIns="62559">
            <a:spAutoFit/>
          </a:bodyPr>
          <a:lstStyle/>
          <a:p>
            <a:pPr algn="ctr" defTabSz="1250264">
              <a:defRPr/>
            </a:pPr>
            <a:r>
              <a:rPr lang="ru-RU" sz="3200" dirty="0"/>
              <a:t>ПАТЕНТНАЯ СИСТЕМА </a:t>
            </a:r>
            <a:r>
              <a:rPr lang="ru-RU" sz="3200" dirty="0" smtClean="0"/>
              <a:t>НАЛОГООБЛОЖЕНИЯ</a:t>
            </a:r>
          </a:p>
          <a:p>
            <a:pPr algn="ctr" defTabSz="1250264">
              <a:defRPr/>
            </a:pPr>
            <a:r>
              <a:rPr lang="ru-RU" sz="3200" dirty="0" smtClean="0"/>
              <a:t>(ПСН)</a:t>
            </a:r>
            <a:endParaRPr lang="en-US" sz="3200" dirty="0"/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532698" y="2931205"/>
            <a:ext cx="9665487" cy="97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596" tIns="54806" rIns="109596" bIns="5480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800" b="1" dirty="0">
                <a:latin typeface="Arial" charset="0"/>
              </a:rPr>
              <a:t>Межрайонная ИФНС России №12</a:t>
            </a:r>
          </a:p>
          <a:p>
            <a:pPr algn="ctr"/>
            <a:r>
              <a:rPr lang="ru-RU" sz="2800" b="1" dirty="0">
                <a:latin typeface="Arial" charset="0"/>
              </a:rPr>
              <a:t>по Республике Татарстан</a:t>
            </a:r>
            <a:endParaRPr lang="en-US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 vert="horz" lIns="104110" tIns="52056" rIns="104110" bIns="52056" rtlCol="0" anchor="ctr">
            <a:normAutofit/>
          </a:bodyPr>
          <a:lstStyle/>
          <a:p>
            <a:pPr>
              <a:lnSpc>
                <a:spcPts val="2399"/>
              </a:lnSpc>
            </a:pPr>
            <a:fld id="{E20E89E6-FE54-4E13-859C-1FA908D70D39}" type="slidenum">
              <a:rPr lang="ru-RU" sz="2400">
                <a:solidFill>
                  <a:prstClr val="white"/>
                </a:solidFill>
              </a:rPr>
              <a:pPr>
                <a:lnSpc>
                  <a:spcPts val="2399"/>
                </a:lnSpc>
              </a:pPr>
              <a:t>10</a:t>
            </a:fld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7" name="Рисунок 6" descr="патент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1" t="13051" r="29638" b="7536"/>
          <a:stretch/>
        </p:blipFill>
        <p:spPr>
          <a:xfrm>
            <a:off x="2659413" y="507492"/>
            <a:ext cx="4757388" cy="67496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130676" y="612279"/>
            <a:ext cx="208823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26420" y="3132559"/>
            <a:ext cx="1800200" cy="720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30476" y="3420591"/>
            <a:ext cx="1656184" cy="1440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06740" y="3420591"/>
            <a:ext cx="1296144" cy="1440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4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Рисунок 7" descr="патент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8" t="17573" r="29252" b="31599"/>
          <a:stretch/>
        </p:blipFill>
        <p:spPr>
          <a:xfrm>
            <a:off x="1386260" y="368839"/>
            <a:ext cx="7695007" cy="691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7" name="Рисунок 6" descr="патент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82" t="27600" r="28977" b="16970"/>
          <a:stretch/>
        </p:blipFill>
        <p:spPr>
          <a:xfrm>
            <a:off x="1386260" y="283477"/>
            <a:ext cx="7848871" cy="719479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618508" y="6012879"/>
            <a:ext cx="720080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94772" y="6012879"/>
            <a:ext cx="108012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 vert="horz" lIns="119209" tIns="59603" rIns="119209" bIns="59603" rtlCol="0" anchor="ctr">
            <a:normAutofit/>
          </a:bodyPr>
          <a:lstStyle/>
          <a:p>
            <a:fld id="{E20E89E6-FE54-4E13-859C-1FA908D70D39}" type="slidenum">
              <a:rPr lang="ru-RU" sz="2400">
                <a:latin typeface="Calibri" panose="020F0502020204030204" pitchFamily="34" charset="0"/>
              </a:rPr>
              <a:pPr/>
              <a:t>13</a:t>
            </a:fld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591" y="661109"/>
            <a:ext cx="9517879" cy="6287874"/>
          </a:xfrm>
          <a:prstGeom prst="rect">
            <a:avLst/>
          </a:prstGeom>
        </p:spPr>
        <p:txBody>
          <a:bodyPr vert="horz" lIns="113416" tIns="56705" rIns="113416" bIns="56705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3600" cap="none" dirty="0" smtClean="0">
                <a:latin typeface="+mj-lt"/>
                <a:cs typeface="Times New Roman" panose="02020603050405020304" pitchFamily="18" charset="0"/>
              </a:rPr>
              <a:t>Спасибо за внимание!</a:t>
            </a:r>
            <a:endParaRPr lang="ru-RU" sz="3600" cap="none" dirty="0">
              <a:solidFill>
                <a:schemeClr val="accent6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942" y="2981408"/>
            <a:ext cx="2185738" cy="1149516"/>
          </a:xfrm>
          <a:prstGeom prst="rect">
            <a:avLst/>
          </a:prstGeom>
        </p:spPr>
        <p:txBody>
          <a:bodyPr vert="horz" wrap="none" lIns="129455" tIns="64717" rIns="129455" bIns="64717" rtlCol="0" anchor="ctr">
            <a:normAutofit/>
          </a:bodyPr>
          <a:lstStyle/>
          <a:p>
            <a:pPr defTabSz="1294254">
              <a:spcBef>
                <a:spcPct val="0"/>
              </a:spcBef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22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Документы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172" y="1620391"/>
            <a:ext cx="9145016" cy="4104456"/>
          </a:xfrm>
        </p:spPr>
        <p:txBody>
          <a:bodyPr>
            <a:normAutofit fontScale="92500" lnSpcReduction="10000"/>
          </a:bodyPr>
          <a:lstStyle/>
          <a:p>
            <a:pPr marL="908088" indent="-457200" algn="just">
              <a:buFont typeface="Arial" pitchFamily="34" charset="0"/>
              <a:buChar char="•"/>
            </a:pPr>
            <a:r>
              <a:rPr lang="ru-RU" sz="2000" dirty="0" smtClean="0"/>
              <a:t>Налоговый </a:t>
            </a:r>
            <a:r>
              <a:rPr lang="ru-RU" sz="2000" dirty="0"/>
              <a:t>кодекс Российской Федерации</a:t>
            </a:r>
            <a:r>
              <a:rPr lang="ru-RU" sz="2000" b="0" dirty="0"/>
              <a:t> (часть </a:t>
            </a:r>
            <a:r>
              <a:rPr lang="ru-RU" sz="2000" b="0" dirty="0" smtClean="0"/>
              <a:t>вторая </a:t>
            </a:r>
            <a:r>
              <a:rPr lang="ru-RU" sz="2000" b="0" dirty="0"/>
              <a:t>главы 26.2 и 26.5</a:t>
            </a:r>
            <a:r>
              <a:rPr lang="ru-RU" sz="2000" b="0" dirty="0" smtClean="0"/>
              <a:t>) </a:t>
            </a:r>
            <a:r>
              <a:rPr lang="ru-RU" sz="2000" b="0" dirty="0"/>
              <a:t>от 05.08.2000 N </a:t>
            </a:r>
            <a:r>
              <a:rPr lang="ru-RU" sz="2000" b="0" dirty="0" smtClean="0"/>
              <a:t>117-ФЗ;</a:t>
            </a:r>
          </a:p>
          <a:p>
            <a:pPr marL="908088" indent="-457200" algn="just">
              <a:buFont typeface="Arial" pitchFamily="34" charset="0"/>
              <a:buChar char="•"/>
            </a:pPr>
            <a:endParaRPr lang="ru-RU" sz="2000" b="0" dirty="0" smtClean="0"/>
          </a:p>
          <a:p>
            <a:pPr marL="908088" indent="-457200" algn="just">
              <a:buFont typeface="Arial" pitchFamily="34" charset="0"/>
              <a:buChar char="•"/>
            </a:pPr>
            <a:r>
              <a:rPr lang="ru-RU" sz="2000" dirty="0" smtClean="0"/>
              <a:t>Федеральный закон </a:t>
            </a:r>
            <a:r>
              <a:rPr lang="ru-RU" sz="2000" dirty="0"/>
              <a:t>от 23.11.2020 №373-ФЗ </a:t>
            </a:r>
            <a:r>
              <a:rPr lang="ru-RU" sz="2000" b="0" dirty="0"/>
              <a:t>«О внесении изменений в главы 26.2 и 26.5 части второй Налогового кодекса Российской </a:t>
            </a:r>
            <a:r>
              <a:rPr lang="ru-RU" sz="2000" b="0" dirty="0" smtClean="0"/>
              <a:t>Федерации;</a:t>
            </a:r>
          </a:p>
          <a:p>
            <a:pPr marL="908088" indent="-457200" algn="just">
              <a:buFont typeface="Arial" pitchFamily="34" charset="0"/>
              <a:buChar char="•"/>
            </a:pPr>
            <a:endParaRPr lang="ru-RU" sz="2000" b="0" dirty="0" smtClean="0"/>
          </a:p>
          <a:p>
            <a:pPr marL="908088" indent="-457200" algn="just">
              <a:buFont typeface="Arial" pitchFamily="34" charset="0"/>
              <a:buChar char="•"/>
            </a:pPr>
            <a:r>
              <a:rPr lang="ru-RU" sz="2000" dirty="0" smtClean="0"/>
              <a:t>Закон </a:t>
            </a:r>
            <a:r>
              <a:rPr lang="ru-RU" sz="2000" dirty="0"/>
              <a:t>Республики Татарстан  от 29.09.2012 N 65-ЗРТ </a:t>
            </a:r>
            <a:r>
              <a:rPr lang="ru-RU" sz="2000" b="0" dirty="0"/>
              <a:t>(ред. от 28.11.2019) "О введении на территории Республики Татарстан патентной системы Налогообложения" (принят ГС РТ 13.09.2012</a:t>
            </a:r>
            <a:r>
              <a:rPr lang="ru-RU" sz="2000" b="0" dirty="0" smtClean="0"/>
              <a:t>);</a:t>
            </a:r>
          </a:p>
          <a:p>
            <a:pPr marL="908088" indent="-457200" algn="just">
              <a:buFont typeface="Arial" pitchFamily="34" charset="0"/>
              <a:buChar char="•"/>
            </a:pPr>
            <a:endParaRPr lang="ru-RU" sz="2000" b="0" dirty="0" smtClean="0"/>
          </a:p>
          <a:p>
            <a:pPr marL="908088" indent="-457200" algn="just">
              <a:buFont typeface="Arial" pitchFamily="34" charset="0"/>
              <a:buChar char="•"/>
            </a:pPr>
            <a:r>
              <a:rPr lang="ru-RU" sz="2000" b="0" dirty="0" smtClean="0"/>
              <a:t>Классификатор </a:t>
            </a:r>
            <a:r>
              <a:rPr lang="ru-RU" sz="2000" b="0" dirty="0"/>
              <a:t>видов предпринимательской деятельности, в отношении которых законом субъекта Российской Федерации предусмотрено применение патентной системы налогообложения</a:t>
            </a:r>
            <a:endParaRPr lang="ru-RU" sz="2000" b="0" dirty="0" smtClean="0"/>
          </a:p>
          <a:p>
            <a:pPr marL="908088" indent="-457200">
              <a:buFont typeface="Arial" pitchFamily="34" charset="0"/>
              <a:buChar char="•"/>
            </a:pPr>
            <a:endParaRPr lang="ru-RU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727" y="6660952"/>
            <a:ext cx="724719" cy="696626"/>
          </a:xfrm>
        </p:spPr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491795"/>
          </a:xfrm>
        </p:spPr>
        <p:txBody>
          <a:bodyPr>
            <a:normAutofit fontScale="90000"/>
          </a:bodyPr>
          <a:lstStyle/>
          <a:p>
            <a:r>
              <a:rPr lang="ru-RU" sz="2600" dirty="0" smtClean="0"/>
              <a:t>Условия применения: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738188" y="828303"/>
            <a:ext cx="9352999" cy="633670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Ограничения:</a:t>
            </a:r>
          </a:p>
          <a:p>
            <a:pPr marL="736638" indent="-285750" algn="just">
              <a:buFont typeface="Arial" pitchFamily="34" charset="0"/>
              <a:buChar char="•"/>
            </a:pPr>
            <a:r>
              <a:rPr lang="ru-RU" sz="1800" b="0" dirty="0" smtClean="0"/>
              <a:t>Применяется для ограниченного перечня </a:t>
            </a:r>
            <a:r>
              <a:rPr lang="ru-RU" sz="1800" b="0" dirty="0"/>
              <a:t>видов </a:t>
            </a:r>
            <a:r>
              <a:rPr lang="ru-RU" sz="1800" b="0" dirty="0" smtClean="0"/>
              <a:t>предпринимательской деятельности</a:t>
            </a:r>
            <a:r>
              <a:rPr lang="ru-RU" sz="1800" b="0" dirty="0"/>
              <a:t>, подлежащих налогообложению </a:t>
            </a:r>
            <a:r>
              <a:rPr lang="ru-RU" sz="1800" b="0" dirty="0" smtClean="0"/>
              <a:t>в рамках  ПСН. </a:t>
            </a:r>
            <a:r>
              <a:rPr lang="ru-RU" sz="1800" b="0" dirty="0"/>
              <a:t>Всего их </a:t>
            </a:r>
            <a:r>
              <a:rPr lang="ru-RU" sz="1800" b="0" dirty="0" smtClean="0"/>
              <a:t>80, однако перечень может быть расширен законами </a:t>
            </a:r>
            <a:r>
              <a:rPr lang="ru-RU" sz="1800" b="0" dirty="0"/>
              <a:t>субъектов Российской Федерации,</a:t>
            </a:r>
            <a:r>
              <a:rPr lang="ru-RU" sz="1800" b="0" dirty="0" smtClean="0"/>
              <a:t> применяется на территории субъекта РФ;</a:t>
            </a:r>
          </a:p>
          <a:p>
            <a:pPr marL="736638" indent="-285750" algn="just">
              <a:buFont typeface="Arial" pitchFamily="34" charset="0"/>
              <a:buChar char="•"/>
            </a:pPr>
            <a:r>
              <a:rPr lang="ru-RU" sz="1800" b="0" dirty="0" smtClean="0"/>
              <a:t>Средняя </a:t>
            </a:r>
            <a:r>
              <a:rPr lang="ru-RU" sz="1800" b="0" dirty="0"/>
              <a:t>численность наемных работников не должна превышать </a:t>
            </a:r>
            <a:r>
              <a:rPr lang="ru-RU" sz="1800" b="0" dirty="0" smtClean="0"/>
              <a:t>за налоговый </a:t>
            </a:r>
            <a:r>
              <a:rPr lang="ru-RU" sz="1800" b="0" dirty="0"/>
              <a:t>период </a:t>
            </a:r>
            <a:r>
              <a:rPr lang="ru-RU" sz="1800" b="0" dirty="0" smtClean="0"/>
              <a:t>15 человек;</a:t>
            </a:r>
          </a:p>
          <a:p>
            <a:pPr marL="736638" indent="-285750">
              <a:buFont typeface="Arial" pitchFamily="34" charset="0"/>
              <a:buChar char="•"/>
            </a:pPr>
            <a:r>
              <a:rPr lang="ru-RU" sz="1800" b="0" dirty="0" smtClean="0"/>
              <a:t> </a:t>
            </a:r>
            <a:r>
              <a:rPr lang="ru-RU" sz="1800" b="0" dirty="0"/>
              <a:t>Доход не </a:t>
            </a:r>
            <a:r>
              <a:rPr lang="ru-RU" sz="1800" b="0" dirty="0" smtClean="0"/>
              <a:t>может превышать </a:t>
            </a:r>
            <a:r>
              <a:rPr lang="ru-RU" sz="1800" b="0" dirty="0"/>
              <a:t>60 млн. руб. в </a:t>
            </a:r>
            <a:r>
              <a:rPr lang="ru-RU" sz="1800" b="0" dirty="0" smtClean="0"/>
              <a:t>год;</a:t>
            </a:r>
          </a:p>
          <a:p>
            <a:r>
              <a:rPr lang="ru-RU" sz="2000" dirty="0" smtClean="0"/>
              <a:t>Не применяется в отношении:</a:t>
            </a:r>
          </a:p>
          <a:p>
            <a:pPr marL="736638" indent="-285750">
              <a:buFont typeface="Arial" pitchFamily="34" charset="0"/>
              <a:buChar char="•"/>
            </a:pPr>
            <a:r>
              <a:rPr lang="ru-RU" sz="1800" b="0" dirty="0"/>
              <a:t>видов предпринимательской деятельности, осуществляемых в </a:t>
            </a:r>
            <a:r>
              <a:rPr lang="ru-RU" sz="1800" b="0" dirty="0" smtClean="0"/>
              <a:t>рамках договора </a:t>
            </a:r>
            <a:r>
              <a:rPr lang="ru-RU" sz="1800" b="0" dirty="0"/>
              <a:t>простого </a:t>
            </a:r>
            <a:r>
              <a:rPr lang="ru-RU" sz="1800" b="0" dirty="0" smtClean="0"/>
              <a:t> товарищества </a:t>
            </a:r>
            <a:r>
              <a:rPr lang="ru-RU" sz="1800" b="0" dirty="0"/>
              <a:t>(договора о совместной деятельности) </a:t>
            </a:r>
            <a:r>
              <a:rPr lang="ru-RU" sz="1800" b="0" dirty="0" smtClean="0"/>
              <a:t>или договора </a:t>
            </a:r>
            <a:r>
              <a:rPr lang="ru-RU" sz="1800" b="0" dirty="0"/>
              <a:t>доверительного управления </a:t>
            </a:r>
            <a:r>
              <a:rPr lang="ru-RU" sz="1800" b="0" dirty="0" smtClean="0"/>
              <a:t>имуществом;</a:t>
            </a:r>
          </a:p>
          <a:p>
            <a:pPr marL="736638" indent="-285750">
              <a:buFont typeface="Arial" pitchFamily="34" charset="0"/>
              <a:buChar char="•"/>
            </a:pPr>
            <a:r>
              <a:rPr lang="ru-RU" sz="1800" b="0" dirty="0" smtClean="0"/>
              <a:t>розничной </a:t>
            </a:r>
            <a:r>
              <a:rPr lang="ru-RU" sz="1800" b="0" dirty="0"/>
              <a:t>торговли, осуществляемой через объекты стационарной торговой сети с площадью торгового зала более 150 </a:t>
            </a:r>
            <a:r>
              <a:rPr lang="ru-RU" sz="1800" b="0"/>
              <a:t>квадратных </a:t>
            </a:r>
            <a:r>
              <a:rPr lang="ru-RU" sz="1800" b="0" smtClean="0"/>
              <a:t>метро</a:t>
            </a:r>
            <a:r>
              <a:rPr lang="ru-RU" sz="1800" b="0"/>
              <a:t>в</a:t>
            </a:r>
            <a:r>
              <a:rPr lang="ru-RU" sz="1800" b="0" smtClean="0"/>
              <a:t>;</a:t>
            </a:r>
            <a:endParaRPr lang="ru-RU" sz="1800" b="0" dirty="0"/>
          </a:p>
          <a:p>
            <a:pPr marL="736638" indent="-285750">
              <a:buFont typeface="Arial" pitchFamily="34" charset="0"/>
              <a:buChar char="•"/>
            </a:pPr>
            <a:r>
              <a:rPr lang="ru-RU" sz="1800" b="0" dirty="0"/>
              <a:t>услуг общественного питания, оказываемых через объекты организации общественного питания с площадью зала обслуживания посетителей более 150 квадратных метров</a:t>
            </a:r>
            <a:r>
              <a:rPr lang="ru-RU" sz="1800" b="0" dirty="0" smtClean="0"/>
              <a:t>;</a:t>
            </a:r>
          </a:p>
          <a:p>
            <a:pPr marL="736638" indent="-285750">
              <a:buFont typeface="Arial" pitchFamily="34" charset="0"/>
              <a:buChar char="•"/>
            </a:pPr>
            <a:r>
              <a:rPr lang="ru-RU" sz="1800" b="0" dirty="0"/>
              <a:t>услуг по перевозке грузов и пассажиров ИП, имеющими на праве собственности или ином праве (пользования, владения и (или) распоряжения) более 20 автотранспортных средств, предназначенных для оказания таких услуг</a:t>
            </a:r>
            <a:r>
              <a:rPr lang="ru-RU" sz="1800" b="0" dirty="0" smtClean="0"/>
              <a:t>;</a:t>
            </a:r>
          </a:p>
          <a:p>
            <a:pPr marL="736638" indent="-285750">
              <a:buFont typeface="Arial" pitchFamily="34" charset="0"/>
              <a:buChar char="•"/>
            </a:pPr>
            <a:r>
              <a:rPr lang="ru-RU" sz="1800" b="0" dirty="0"/>
              <a:t>оптовой торговли, а также торговли, осуществляемой по договорам </a:t>
            </a:r>
            <a:r>
              <a:rPr lang="ru-RU" sz="1800" b="0" dirty="0" smtClean="0"/>
              <a:t>поставки.</a:t>
            </a:r>
            <a:endParaRPr lang="ru-RU" sz="1800" b="0" dirty="0"/>
          </a:p>
          <a:p>
            <a:pPr marL="736638" indent="-285750">
              <a:buFont typeface="Arial" pitchFamily="34" charset="0"/>
              <a:buChar char="•"/>
            </a:pPr>
            <a:endParaRPr lang="ru-RU" sz="1800" b="0" dirty="0"/>
          </a:p>
          <a:p>
            <a:pPr marL="736638" indent="-285750">
              <a:buFont typeface="Arial" pitchFamily="34" charset="0"/>
              <a:buChar char="•"/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7125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531"/>
            <a:ext cx="9353226" cy="1219199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Преимущества: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Применение режима заменяют уплату:</a:t>
            </a:r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/>
              <a:t>НДФЛ в отношении доходов, являющихся объектом обложения налогом </a:t>
            </a:r>
            <a:r>
              <a:rPr lang="ru-RU" sz="2000" b="0" dirty="0" smtClean="0"/>
              <a:t>на профессиональный доход;</a:t>
            </a:r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/>
              <a:t>НДС (кроме НДС при импорте товаров и НДС в качестве налогового </a:t>
            </a:r>
            <a:r>
              <a:rPr lang="ru-RU" sz="2000" b="0" dirty="0" smtClean="0"/>
              <a:t>агента);</a:t>
            </a:r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/>
              <a:t>налога на имущество (за исключением объектов недвижимости, </a:t>
            </a:r>
            <a:r>
              <a:rPr lang="ru-RU" sz="2000" b="0" dirty="0" smtClean="0"/>
              <a:t>налоговая база </a:t>
            </a:r>
            <a:r>
              <a:rPr lang="ru-RU" sz="2000" b="0" dirty="0"/>
              <a:t>по которым определяется как их кадастровая стоимость</a:t>
            </a:r>
            <a:r>
              <a:rPr lang="ru-RU" sz="2000" b="0" dirty="0" smtClean="0"/>
              <a:t>);</a:t>
            </a:r>
          </a:p>
          <a:p>
            <a:r>
              <a:rPr lang="ru-RU" sz="2000" dirty="0" smtClean="0"/>
              <a:t>Простота использования:</a:t>
            </a:r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/>
              <a:t>Отчетность при ПСН не </a:t>
            </a:r>
            <a:r>
              <a:rPr lang="ru-RU" sz="2000" b="0" dirty="0" smtClean="0"/>
              <a:t>представляется;</a:t>
            </a:r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 smtClean="0"/>
              <a:t>Налог </a:t>
            </a:r>
            <a:r>
              <a:rPr lang="ru-RU" sz="2000" b="0" dirty="0"/>
              <a:t>уплачивается </a:t>
            </a:r>
            <a:r>
              <a:rPr lang="ru-RU" sz="2000" b="0" dirty="0" smtClean="0"/>
              <a:t>1 или 2 </a:t>
            </a:r>
            <a:r>
              <a:rPr lang="ru-RU" sz="2000" b="0" dirty="0"/>
              <a:t>раза в </a:t>
            </a:r>
            <a:r>
              <a:rPr lang="ru-RU" sz="2000" b="0" dirty="0" smtClean="0"/>
              <a:t>год;</a:t>
            </a:r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/>
              <a:t>Патент выдается с любой даты, на период от 1 до 12 </a:t>
            </a:r>
            <a:r>
              <a:rPr lang="ru-RU" sz="2000" b="0" dirty="0" smtClean="0"/>
              <a:t>месяцев исключительно в пределах </a:t>
            </a:r>
            <a:r>
              <a:rPr lang="ru-RU" sz="2000" b="0" dirty="0"/>
              <a:t>календарного </a:t>
            </a:r>
            <a:r>
              <a:rPr lang="ru-RU" sz="2000" b="0" dirty="0" smtClean="0"/>
              <a:t>года</a:t>
            </a:r>
            <a:r>
              <a:rPr lang="ru-RU" sz="2000" b="0" dirty="0"/>
              <a:t>;</a:t>
            </a:r>
            <a:endParaRPr lang="ru-RU" sz="2000" b="0" dirty="0" smtClean="0"/>
          </a:p>
          <a:p>
            <a:pPr marL="793788" indent="-342900">
              <a:buFont typeface="Arial" pitchFamily="34" charset="0"/>
              <a:buChar char="•"/>
            </a:pPr>
            <a:r>
              <a:rPr lang="ru-RU" sz="2000" b="0" dirty="0" smtClean="0"/>
              <a:t>Возможность уменьшения налога на сумму страховых </a:t>
            </a:r>
            <a:r>
              <a:rPr lang="ru-RU" sz="2000" b="0" dirty="0"/>
              <a:t>взносов на обязательное пенсионное страхование, обязательное социальное страхование на случай временной нетрудоспособности </a:t>
            </a:r>
            <a:r>
              <a:rPr lang="ru-RU" sz="2000" b="0" dirty="0" smtClean="0"/>
              <a:t>.</a:t>
            </a:r>
          </a:p>
          <a:p>
            <a:pPr marL="793788" indent="-342900">
              <a:buFont typeface="Arial" pitchFamily="34" charset="0"/>
              <a:buChar char="•"/>
            </a:pPr>
            <a:endParaRPr lang="ru-RU" sz="2000" b="0" dirty="0" smtClean="0"/>
          </a:p>
          <a:p>
            <a:endParaRPr lang="ru-RU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1837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8" y="1476375"/>
            <a:ext cx="9073008" cy="5763781"/>
          </a:xfrm>
        </p:spPr>
        <p:txBody>
          <a:bodyPr>
            <a:noAutofit/>
          </a:bodyPr>
          <a:lstStyle/>
          <a:p>
            <a:pPr marL="216000" indent="457200" algn="just">
              <a:spcBef>
                <a:spcPts val="0"/>
              </a:spcBef>
            </a:pPr>
            <a:r>
              <a:rPr lang="ru-RU" altLang="ru-RU" sz="1600" dirty="0" smtClean="0"/>
              <a:t>Розничная </a:t>
            </a:r>
            <a:r>
              <a:rPr lang="ru-RU" altLang="ru-RU" sz="1600" dirty="0"/>
              <a:t>торговля - предпринимательская деятельность, связанная с торговлей товарами (в том числе за наличный расчет, а также с использованием платежных карт) на основе договоров розничной купли-продажи. К данному виду предпринимательской деятельности не относится реализация </a:t>
            </a:r>
            <a:r>
              <a:rPr lang="ru-RU" altLang="ru-RU" sz="1600" i="1" u="sng" dirty="0">
                <a:solidFill>
                  <a:schemeClr val="tx1"/>
                </a:solidFill>
              </a:rPr>
              <a:t>подакцизных товаров, указанных в подпунктах 6 - 10 пункта 1 статьи 181 настоящего Кодекса</a:t>
            </a:r>
            <a:r>
              <a:rPr lang="ru-RU" altLang="ru-RU" sz="1600" dirty="0"/>
              <a:t>, продуктов питания и напитков, в том числе алкогольных, как в упаковке и расфасовке изготовителя, так и без таких упаковки и расфасовки, в барах, ресторанах, кафе и других объектах организации общественного питания, газа, грузовых и специальных автомобилей, прицепов, полуприцепов, прицепов-роспусков, автобусов любых типов, товаров по образцам и каталогам вне стационарной торговой сети (в том числе в виде почтовых отправлений (посылочная торговля), а также через телемагазины, телефонную связь и компьютерные сети), передача лекарственных препаратов по льготным (бесплатным) рецептам, а также продукции собственного производства (изготовления). </a:t>
            </a:r>
            <a:r>
              <a:rPr lang="ru-RU" altLang="ru-RU" sz="1600" i="1" dirty="0">
                <a:solidFill>
                  <a:schemeClr val="tx1"/>
                </a:solidFill>
              </a:rPr>
              <a:t>Реализация лекарственных препаратов, подлежащих обязательной маркировке средствами идентификации, в том числе контрольными (идентификационными) знаками , обувных товаров и предметов одежды, принадлежностей к одежде и прочих изделий из натурального меха, подлежащих обязательной маркировке средствами идентификации, в том числе контрольными (идентификационными) знаками по перечню кодов Общероссийского классификатора продукции по видам экономической деятельности и (или) по перечню кодов товаров в соответствии с Товарной номенклатурой внешнеэкономической деятельности ЕАЭС, определяемых Правительством Р Ф, для не относится к розничной торговле.</a:t>
            </a:r>
            <a:r>
              <a:rPr lang="ru-RU" altLang="ru-RU" sz="1600" i="1" dirty="0"/>
              <a:t> </a:t>
            </a:r>
            <a:r>
              <a:rPr lang="ru-RU" altLang="ru-RU" sz="1600" dirty="0"/>
              <a:t>Реализация через торговые автоматы товаров и (или) продукции общественного питания, изготовленной в этих торговых автоматах, относится  к розничной торговле.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936104"/>
          </a:xfrm>
        </p:spPr>
        <p:txBody>
          <a:bodyPr>
            <a:noAutofit/>
          </a:bodyPr>
          <a:lstStyle/>
          <a:p>
            <a:pPr defTabSz="1041114"/>
            <a:r>
              <a:rPr lang="ru-RU" sz="2800" dirty="0" smtClean="0"/>
              <a:t>Что не относится для целей ПСН к розничной торговле (п.3 </a:t>
            </a:r>
            <a:r>
              <a:rPr lang="ru-RU" sz="2800" dirty="0"/>
              <a:t>ст.346.43 НК РФ)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29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0196" y="1908424"/>
            <a:ext cx="8856984" cy="4248472"/>
          </a:xfrm>
        </p:spPr>
        <p:txBody>
          <a:bodyPr>
            <a:normAutofit/>
          </a:bodyPr>
          <a:lstStyle/>
          <a:p>
            <a:pPr marL="216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100" dirty="0"/>
              <a:t>«6. автомобили легковые;</a:t>
            </a:r>
          </a:p>
          <a:p>
            <a:pPr marL="216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100" dirty="0"/>
              <a:t>6.1) мотоциклы с мощностью двигателя свыше 112,5 кВт (150 </a:t>
            </a:r>
            <a:r>
              <a:rPr lang="ru-RU" altLang="ru-RU" sz="2100" dirty="0" err="1"/>
              <a:t>л.с</a:t>
            </a:r>
            <a:r>
              <a:rPr lang="ru-RU" altLang="ru-RU" sz="2100" dirty="0"/>
              <a:t>.);</a:t>
            </a:r>
          </a:p>
          <a:p>
            <a:pPr marL="216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100" dirty="0"/>
              <a:t>7) автомобильный бензин;</a:t>
            </a:r>
          </a:p>
          <a:p>
            <a:pPr marL="216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100" dirty="0"/>
              <a:t>8) дизельное топливо;</a:t>
            </a:r>
          </a:p>
          <a:p>
            <a:pPr marL="216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100" dirty="0"/>
              <a:t>9) моторные масла для дизельных и (или) карбюраторных (</a:t>
            </a:r>
            <a:r>
              <a:rPr lang="ru-RU" altLang="ru-RU" sz="2100" dirty="0" err="1"/>
              <a:t>инжекторных</a:t>
            </a:r>
            <a:r>
              <a:rPr lang="ru-RU" altLang="ru-RU" sz="2100" dirty="0"/>
              <a:t>) двигателей;</a:t>
            </a:r>
          </a:p>
          <a:p>
            <a:pPr marL="216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100" dirty="0"/>
              <a:t>10) прямогонный бензин.»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6"/>
            <a:ext cx="8580438" cy="1152128"/>
          </a:xfrm>
        </p:spPr>
        <p:txBody>
          <a:bodyPr>
            <a:noAutofit/>
          </a:bodyPr>
          <a:lstStyle/>
          <a:p>
            <a:pPr defTabSz="1041114"/>
            <a:r>
              <a:rPr lang="ru-RU" sz="2800" dirty="0" smtClean="0"/>
              <a:t>Подакцизные товары реализация которых не  относится к розничной торговле для целей ПСН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 err="1" smtClean="0"/>
              <a:t>пп</a:t>
            </a:r>
            <a:r>
              <a:rPr lang="ru-RU" sz="2800" dirty="0" smtClean="0"/>
              <a:t>. </a:t>
            </a:r>
            <a:r>
              <a:rPr lang="ru-RU" altLang="ru-RU" sz="2800" i="1" u="sng" dirty="0" smtClean="0"/>
              <a:t>6 </a:t>
            </a:r>
            <a:r>
              <a:rPr lang="ru-RU" altLang="ru-RU" sz="2800" i="1" u="sng" dirty="0"/>
              <a:t>- 10 </a:t>
            </a:r>
            <a:r>
              <a:rPr lang="ru-RU" altLang="ru-RU" sz="2800" i="1" u="sng" dirty="0" smtClean="0"/>
              <a:t>п. </a:t>
            </a:r>
            <a:r>
              <a:rPr lang="ru-RU" altLang="ru-RU" sz="2800" i="1" u="sng" dirty="0"/>
              <a:t>1 </a:t>
            </a:r>
            <a:r>
              <a:rPr lang="ru-RU" altLang="ru-RU" sz="2800" i="1" u="sng" dirty="0" smtClean="0"/>
              <a:t>ст. </a:t>
            </a:r>
            <a:r>
              <a:rPr lang="ru-RU" altLang="ru-RU" sz="2800" i="1" u="sng" dirty="0"/>
              <a:t>181 </a:t>
            </a:r>
            <a:r>
              <a:rPr lang="ru-RU" altLang="ru-RU" sz="2800" i="1" u="sng" dirty="0" smtClean="0"/>
              <a:t>НК РФ)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10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Расчет налога: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ru-RU" sz="1800" dirty="0" smtClean="0"/>
                  <a:t>Объектом налогообложения </a:t>
                </a:r>
                <a:r>
                  <a:rPr lang="ru-RU" sz="1800" b="0" dirty="0"/>
                  <a:t>признается потенциально возможный к получению годовой доход индивидуального предпринимателя по соответствующему виду предпринимательской </a:t>
                </a:r>
                <a:r>
                  <a:rPr lang="ru-RU" sz="1800" b="0" dirty="0" smtClean="0"/>
                  <a:t>деятельности;</a:t>
                </a:r>
              </a:p>
              <a:p>
                <a:pPr algn="just"/>
                <a:r>
                  <a:rPr lang="ru-RU" sz="1800" dirty="0" smtClean="0"/>
                  <a:t>Налоговая </a:t>
                </a:r>
                <a:r>
                  <a:rPr lang="ru-RU" sz="1800" dirty="0"/>
                  <a:t>база </a:t>
                </a:r>
                <a:r>
                  <a:rPr lang="ru-RU" sz="1800" b="0" dirty="0"/>
                  <a:t>определяется как денежное выражение потенциально возможного к получению индивидуальным предпринимателем годового дохода по виду предпринимательской деятельности, в отношении которого применяется патентная </a:t>
                </a:r>
                <a:r>
                  <a:rPr lang="ru-RU" sz="1800" b="0" dirty="0" smtClean="0"/>
                  <a:t>система, устанавливаемого на календарный год законом субъекта Российской Федерации;</a:t>
                </a:r>
              </a:p>
              <a:p>
                <a:pPr algn="just"/>
                <a:r>
                  <a:rPr lang="ru-RU" sz="1800" dirty="0"/>
                  <a:t>Налоговым периодом </a:t>
                </a:r>
                <a:r>
                  <a:rPr lang="ru-RU" sz="1800" b="0" dirty="0"/>
                  <a:t>признается календарный </a:t>
                </a:r>
                <a:r>
                  <a:rPr lang="ru-RU" sz="1800" b="0" dirty="0" smtClean="0"/>
                  <a:t>год;</a:t>
                </a:r>
              </a:p>
              <a:p>
                <a:pPr algn="just"/>
                <a:r>
                  <a:rPr lang="ru-RU" sz="1800" dirty="0"/>
                  <a:t>Налоговая ставка </a:t>
                </a:r>
                <a:r>
                  <a:rPr lang="ru-RU" sz="1800" b="0" dirty="0" smtClean="0"/>
                  <a:t>6 </a:t>
                </a:r>
                <a:r>
                  <a:rPr lang="en-US" sz="1800" b="0" dirty="0" smtClean="0"/>
                  <a:t>%</a:t>
                </a:r>
                <a:endParaRPr lang="ru-RU" sz="1800" b="0" dirty="0" smtClean="0"/>
              </a:p>
              <a:p>
                <a:pPr algn="just"/>
                <a:endParaRPr lang="ru-RU" sz="1800" b="0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Сумма налога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налоговая база ∗</m:t>
                    </m:r>
                  </m:oMath>
                </a14:m>
                <a:r>
                  <a:rPr lang="ru-RU" sz="2400" b="0" dirty="0" smtClean="0">
                    <a:solidFill>
                      <a:srgbClr val="FF0000"/>
                    </a:solidFill>
                  </a:rPr>
                  <a:t> налоговая ставка</a:t>
                </a:r>
              </a:p>
              <a:p>
                <a:pPr algn="ctr"/>
                <a:endParaRPr lang="ru-RU" sz="2400" b="0" dirty="0" smtClean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ru-RU" sz="1900" b="0" dirty="0"/>
                  <a:t>В случае получения индивидуальным предпринимателем патента на срок менее календарного года налог рассчитывается путем деления размера потенциально возможного к получению индивидуальным предпринимателем годового дохода на количество дней в этом календарном году и умножения полученного результата на налоговую ставку и количество дней срока, на который выдан патент</a:t>
                </a:r>
                <a:endParaRPr lang="ru-RU" sz="1900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87" r="-4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424" y="684286"/>
            <a:ext cx="9179797" cy="720081"/>
          </a:xfrm>
          <a:prstGeom prst="rect">
            <a:avLst/>
          </a:prstGeom>
        </p:spPr>
        <p:txBody>
          <a:bodyPr vert="horz" lIns="91270" tIns="45634" rIns="91270" bIns="45634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3" y="6660951"/>
            <a:ext cx="724719" cy="696626"/>
          </a:xfrm>
        </p:spPr>
        <p:txBody>
          <a:bodyPr>
            <a:normAutofit/>
          </a:bodyPr>
          <a:lstStyle/>
          <a:p>
            <a:fld id="{E20E89E6-FE54-4E13-859C-1FA908D70D39}" type="slidenum">
              <a:rPr lang="ru-RU" sz="2400">
                <a:solidFill>
                  <a:prstClr val="white"/>
                </a:solidFill>
              </a:rPr>
              <a:pPr/>
              <a:t>8</a:t>
            </a:fld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6" name="Заголовок 2"/>
          <p:cNvSpPr>
            <a:spLocks noGrp="1"/>
          </p:cNvSpPr>
          <p:nvPr>
            <p:ph type="title"/>
          </p:nvPr>
        </p:nvSpPr>
        <p:spPr>
          <a:xfrm>
            <a:off x="962027" y="552532"/>
            <a:ext cx="8580438" cy="851836"/>
          </a:xfrm>
        </p:spPr>
        <p:txBody>
          <a:bodyPr>
            <a:normAutofit/>
          </a:bodyPr>
          <a:lstStyle/>
          <a:p>
            <a:r>
              <a:rPr lang="ru-RU" sz="2600" cap="none" dirty="0" smtClean="0"/>
              <a:t>Расчет налога в переходный период:</a:t>
            </a:r>
            <a:endParaRPr lang="ru-RU" sz="2600" cap="none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672045"/>
              </p:ext>
            </p:extLst>
          </p:nvPr>
        </p:nvGraphicFramePr>
        <p:xfrm>
          <a:off x="954212" y="2484487"/>
          <a:ext cx="9217024" cy="42672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04056"/>
                <a:gridCol w="504056"/>
                <a:gridCol w="432048"/>
                <a:gridCol w="7776864"/>
              </a:tblGrid>
              <a:tr h="227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Деятельность стоянок для транспортных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 – 50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руб.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1м</a:t>
                      </a:r>
                      <a:r>
                        <a:rPr lang="ru-RU" sz="20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Розничная торговля, осуществляемая через объекты стационарной торговой сети с площадью торгового зала свыше 50 квадратных метров, но не более 150 квадратных метров по каждому объекту организации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торговли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1800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руб.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1м</a:t>
                      </a:r>
                      <a:r>
                        <a:rPr lang="ru-RU" sz="18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общественного питания, осуществляемых через объекты организации общественного питания с площадью зала обслуживания посетителей свыше 50 квадратных метров, но не более 150 квадратных метров по каждому объекту организации общественного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питания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1000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руб.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1м</a:t>
                      </a:r>
                      <a:r>
                        <a:rPr lang="ru-RU" sz="18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Ремонт, техническое обслуживание автотранспортных и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мототранспортных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средств, мотоциклов, машин и оборудования, мойки транспортных средств, полирования и предоставления аналогичных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услуг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12000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руб. на одного работника, включая ИП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4212" y="1260351"/>
            <a:ext cx="9217024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450888" algn="just" defTabSz="1293793">
              <a:lnSpc>
                <a:spcPct val="110000"/>
              </a:lnSpc>
              <a:spcBef>
                <a:spcPct val="20000"/>
              </a:spcBef>
            </a:pPr>
            <a:r>
              <a:rPr lang="ru-RU" sz="1700" dirty="0">
                <a:solidFill>
                  <a:srgbClr val="005AA9"/>
                </a:solidFill>
                <a:latin typeface="+mj-lt"/>
              </a:rPr>
              <a:t>Для ИП, применявшим в четвертом квартале 2020 года по соответствующему виду предпринимательской деятельности систему налогообложения в виде ЕНВД действует переходный период сроком до 31 марта 2021год, по видам деятельности со следующей величиной месячной базовой доходности:</a:t>
            </a:r>
          </a:p>
        </p:txBody>
      </p:sp>
    </p:spTree>
    <p:extLst>
      <p:ext uri="{BB962C8B-B14F-4D97-AF65-F5344CB8AC3E}">
        <p14:creationId xmlns:p14="http://schemas.microsoft.com/office/powerpoint/2010/main" val="23251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424" y="684286"/>
            <a:ext cx="9179797" cy="720081"/>
          </a:xfrm>
          <a:prstGeom prst="rect">
            <a:avLst/>
          </a:prstGeom>
        </p:spPr>
        <p:txBody>
          <a:bodyPr vert="horz" lIns="91270" tIns="45634" rIns="91270" bIns="45634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3" y="6660951"/>
            <a:ext cx="724719" cy="696626"/>
          </a:xfrm>
        </p:spPr>
        <p:txBody>
          <a:bodyPr>
            <a:normAutofit/>
          </a:bodyPr>
          <a:lstStyle/>
          <a:p>
            <a:fld id="{E20E89E6-FE54-4E13-859C-1FA908D70D39}" type="slidenum">
              <a:rPr lang="ru-RU" sz="2400">
                <a:solidFill>
                  <a:prstClr val="white"/>
                </a:solidFill>
              </a:rPr>
              <a:pPr/>
              <a:t>9</a:t>
            </a:fld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6" name="Заголовок 2"/>
          <p:cNvSpPr>
            <a:spLocks noGrp="1"/>
          </p:cNvSpPr>
          <p:nvPr>
            <p:ph type="title"/>
          </p:nvPr>
        </p:nvSpPr>
        <p:spPr>
          <a:xfrm>
            <a:off x="962027" y="552532"/>
            <a:ext cx="8580438" cy="851836"/>
          </a:xfrm>
        </p:spPr>
        <p:txBody>
          <a:bodyPr>
            <a:normAutofit/>
          </a:bodyPr>
          <a:lstStyle/>
          <a:p>
            <a:r>
              <a:rPr lang="ru-RU" sz="2600" cap="none" dirty="0" smtClean="0"/>
              <a:t>Расчет налога в переходный период:</a:t>
            </a:r>
            <a:endParaRPr lang="ru-RU" sz="2600" cap="none" dirty="0"/>
          </a:p>
        </p:txBody>
      </p:sp>
      <p:sp>
        <p:nvSpPr>
          <p:cNvPr id="7" name="TextBox 6"/>
          <p:cNvSpPr txBox="1"/>
          <p:nvPr/>
        </p:nvSpPr>
        <p:spPr>
          <a:xfrm>
            <a:off x="954212" y="1260351"/>
            <a:ext cx="9217024" cy="26642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450888" algn="just" defTabSz="1293793">
              <a:lnSpc>
                <a:spcPct val="130000"/>
              </a:lnSpc>
            </a:pPr>
            <a:r>
              <a:rPr lang="ru-RU" sz="1700" dirty="0">
                <a:solidFill>
                  <a:srgbClr val="005AA9"/>
                </a:solidFill>
                <a:latin typeface="+mj-lt"/>
              </a:rPr>
              <a:t>В целях выдачи таких патентов размер потенциально возможного к получению индивидуальным предпринимателем годового дохода по соответствующему виду предпринимательской деятельности определяется как произведение 12-кратной базовой доходности по такому виду предпринимательской деятельности, величины физического показателя, характеризующего такой вид предпринимательской деятельности, коэффициента-дефлятора, установленного в целях </a:t>
            </a:r>
            <a:r>
              <a:rPr lang="ru-RU" sz="1700" dirty="0">
                <a:solidFill>
                  <a:srgbClr val="0066CC"/>
                </a:solidFill>
                <a:latin typeface="+mj-lt"/>
              </a:rPr>
              <a:t>применения </a:t>
            </a:r>
            <a:r>
              <a:rPr lang="ru-RU" sz="1700" dirty="0">
                <a:solidFill>
                  <a:srgbClr val="0066CC"/>
                </a:solidFill>
                <a:latin typeface="+mj-lt"/>
                <a:hlinkClick r:id="rId2"/>
              </a:rPr>
              <a:t>главы 26.3</a:t>
            </a:r>
            <a:r>
              <a:rPr lang="ru-RU" sz="1700" dirty="0">
                <a:solidFill>
                  <a:srgbClr val="0066CC"/>
                </a:solidFill>
                <a:latin typeface="+mj-lt"/>
              </a:rPr>
              <a:t> </a:t>
            </a:r>
            <a:r>
              <a:rPr lang="ru-RU" sz="1700" dirty="0">
                <a:solidFill>
                  <a:srgbClr val="005AA9"/>
                </a:solidFill>
                <a:latin typeface="+mj-lt"/>
              </a:rPr>
              <a:t>Налогового кодекса Российской Федерации на 2020 год, коэффициента пересчета налоговой ставки 15/6 и уменьшающего коэффициента </a:t>
            </a:r>
            <a:r>
              <a:rPr lang="ru-RU" sz="1700" dirty="0" smtClean="0">
                <a:solidFill>
                  <a:srgbClr val="005AA9"/>
                </a:solidFill>
                <a:latin typeface="+mj-lt"/>
              </a:rPr>
              <a:t>0,5 </a:t>
            </a:r>
            <a:endParaRPr lang="ru-RU" sz="1700" dirty="0">
              <a:solidFill>
                <a:srgbClr val="005AA9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2165" y="3998093"/>
                <a:ext cx="9788832" cy="914400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rmAutofit fontScale="25000" lnSpcReduction="20000"/>
              </a:bodyPr>
              <a:lstStyle/>
              <a:p>
                <a:pPr marL="0" marR="0" indent="0" algn="l" defTabSz="1043056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6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Сумма налога в год=</m:t>
                      </m:r>
                      <m:d>
                        <m:dPr>
                          <m:ctrlPr>
                            <a:rPr kumimoji="0" lang="en-US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dPr>
                        <m:e>
                          <m:r>
                            <a:rPr kumimoji="0" lang="ru-RU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Месячная базовая доходность∗</m:t>
                          </m:r>
                          <m:r>
                            <a:rPr kumimoji="0" lang="ru-RU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𝟏𝟐</m:t>
                          </m:r>
                          <m:r>
                            <a:rPr kumimoji="0" lang="ru-RU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∗коэфф.дифлятор</m:t>
                          </m:r>
                          <m:d>
                            <m:dPr>
                              <m:ctrlPr>
                                <a:rPr kumimoji="0" lang="en-US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kumimoji="0" lang="en-US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𝟐</m:t>
                              </m:r>
                              <m:r>
                                <a:rPr kumimoji="0" lang="en-US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.</m:t>
                              </m:r>
                              <m:r>
                                <a:rPr kumimoji="0" lang="en-US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𝟎𝟎𝟓</m:t>
                              </m:r>
                            </m:e>
                          </m:d>
                          <m:r>
                            <a:rPr kumimoji="0" lang="ru-RU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∗</m:t>
                          </m:r>
                          <m:f>
                            <m:fPr>
                              <m:ctrlPr>
                                <a:rPr kumimoji="0" lang="en-US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fPr>
                            <m:num>
                              <m:r>
                                <a:rPr kumimoji="0" lang="ru-RU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𝟏𝟓</m:t>
                              </m:r>
                            </m:num>
                            <m:den>
                              <m:r>
                                <a:rPr kumimoji="0" lang="en-US" sz="6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𝟔</m:t>
                              </m:r>
                            </m:den>
                          </m:f>
                          <m:r>
                            <a:rPr kumimoji="0" lang="en-US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∗</m:t>
                          </m:r>
                          <m:r>
                            <a:rPr kumimoji="0" lang="en-US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𝟎</m:t>
                          </m:r>
                          <m:r>
                            <a:rPr kumimoji="0" lang="en-US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.</m:t>
                          </m:r>
                          <m:r>
                            <a:rPr kumimoji="0" lang="en-US" sz="6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𝟓</m:t>
                          </m:r>
                        </m:e>
                      </m:d>
                      <m:r>
                        <a:rPr kumimoji="0" lang="en-US" sz="6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∗</m:t>
                      </m:r>
                      <m:r>
                        <a:rPr kumimoji="0" lang="en-US" sz="6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𝟔</m:t>
                      </m:r>
                      <m:r>
                        <a:rPr kumimoji="0" lang="en-US" sz="6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%</m:t>
                      </m:r>
                    </m:oMath>
                  </m:oMathPara>
                </a14:m>
                <a:endParaRPr kumimoji="0" lang="ru-RU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65" y="3998093"/>
                <a:ext cx="9788832" cy="914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98227" y="5220791"/>
            <a:ext cx="8928993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810" y="4860751"/>
            <a:ext cx="8982386" cy="9361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450888" algn="just" defTabSz="1293793">
              <a:lnSpc>
                <a:spcPct val="130000"/>
              </a:lnSpc>
            </a:pPr>
            <a:r>
              <a:rPr lang="ru-RU" sz="1700" dirty="0" smtClean="0">
                <a:solidFill>
                  <a:srgbClr val="005AA9"/>
                </a:solidFill>
                <a:latin typeface="+mj-lt"/>
              </a:rPr>
              <a:t>Для примера произведем расчет суммы патента для объекта торговой сети с площадью зала обслуживания 70м</a:t>
            </a:r>
            <a:r>
              <a:rPr lang="ru-RU" sz="1700" baseline="30000" dirty="0" smtClean="0">
                <a:solidFill>
                  <a:srgbClr val="005AA9"/>
                </a:solidFill>
                <a:latin typeface="+mj-lt"/>
              </a:rPr>
              <a:t>2</a:t>
            </a:r>
            <a:r>
              <a:rPr lang="ru-RU" sz="1700" dirty="0" smtClean="0">
                <a:solidFill>
                  <a:srgbClr val="005AA9"/>
                </a:solidFill>
                <a:latin typeface="+mj-lt"/>
              </a:rPr>
              <a:t> по виду деятельности розничная торговая на период действия до 31 марта 2021г. </a:t>
            </a:r>
            <a:endParaRPr lang="ru-RU" sz="1700" dirty="0">
              <a:solidFill>
                <a:srgbClr val="005AA9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5353" y="5868834"/>
                <a:ext cx="9215643" cy="914400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rmAutofit fontScale="32500" lnSpcReduction="20000"/>
              </a:bodyPr>
              <a:lstStyle/>
              <a:p>
                <a:pPr defTabSz="1043056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Сумма налога=</m:t>
                      </m:r>
                      <m:f>
                        <m:f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kumimoji="0" lang="ru-RU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kumimoji="0" lang="en-US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</m:ctrlPr>
                                </m:dPr>
                                <m:e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𝟏𝟖𝟎𝟎</m:t>
                                  </m:r>
                                  <m:r>
                                    <a:rPr lang="ru-RU" sz="4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  <m:r>
                                    <a:rPr lang="ru-RU" sz="4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𝟕𝟎</m:t>
                                  </m:r>
                                  <m:r>
                                    <a:rPr lang="ru-RU" sz="4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м</m:t>
                                  </m:r>
                                  <m:r>
                                    <a:rPr lang="ru-RU" sz="4800" b="1" i="1" baseline="3000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∗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𝟏𝟐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∗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𝟐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,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𝟎𝟎𝟓</m:t>
                                  </m:r>
                                  <m:r>
                                    <a:rPr kumimoji="0" lang="ru-RU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∗</m:t>
                                  </m:r>
                                  <m:f>
                                    <m:fPr>
                                      <m:ctrlPr>
                                        <a:rPr kumimoji="0" lang="en-US" sz="48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+mj-ea"/>
                                          <a:cs typeface="+mj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ru-RU" sz="48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+mj-ea"/>
                                          <a:cs typeface="+mj-cs"/>
                                        </a:rPr>
                                        <m:t>𝟏𝟓</m:t>
                                      </m:r>
                                    </m:num>
                                    <m:den>
                                      <m:r>
                                        <a:rPr kumimoji="0" lang="en-US" sz="48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+mj-ea"/>
                                          <a:cs typeface="+mj-cs"/>
                                        </a:rPr>
                                        <m:t>𝟔</m:t>
                                      </m:r>
                                    </m:den>
                                  </m:f>
                                  <m:r>
                                    <a:rPr kumimoji="0" lang="en-US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∗</m:t>
                                  </m:r>
                                  <m:r>
                                    <a:rPr kumimoji="0" lang="en-US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𝟎</m:t>
                                  </m:r>
                                  <m:r>
                                    <a:rPr kumimoji="0" lang="en-US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.</m:t>
                                  </m:r>
                                  <m:r>
                                    <a:rPr kumimoji="0" lang="en-US" sz="4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j-ea"/>
                                      <a:cs typeface="+mj-cs"/>
                                    </a:rPr>
                                    <m:t>𝟓</m:t>
                                  </m:r>
                                </m:e>
                              </m:d>
                              <m:r>
                                <a:rPr kumimoji="0" lang="en-US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∗</m:t>
                              </m:r>
                              <m:r>
                                <a:rPr kumimoji="0" lang="en-US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𝟔</m:t>
                              </m:r>
                              <m:r>
                                <a:rPr kumimoji="0" lang="en-US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j-ea"/>
                                  <a:cs typeface="+mj-cs"/>
                                </a:rPr>
                                <m:t>%</m:t>
                              </m:r>
                            </m:e>
                          </m:d>
                        </m:num>
                        <m:den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𝟑𝟔</m:t>
                          </m:r>
                          <m:r>
                            <a:rPr kumimoji="0" lang="ru-RU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  <m:t>𝟓</m:t>
                          </m:r>
                        </m:den>
                      </m:f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∗</m:t>
                      </m:r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𝟗𝟎</m:t>
                      </m:r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=</m:t>
                      </m:r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𝟓𝟔𝟎𝟔𝟑</m:t>
                      </m:r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,</m:t>
                      </m:r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𝟎𝟗</m:t>
                      </m:r>
                      <m:r>
                        <a:rPr kumimoji="0" lang="ru-RU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j-ea"/>
                          <a:cs typeface="+mj-cs"/>
                        </a:rPr>
                        <m:t> руб</m:t>
                      </m:r>
                    </m:oMath>
                  </m:oMathPara>
                </a14:m>
                <a:endParaRPr kumimoji="0" lang="ru-RU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53" y="5868834"/>
                <a:ext cx="9215643" cy="91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4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41985</TotalTime>
  <Words>1223</Words>
  <Application>Microsoft Office PowerPoint</Application>
  <PresentationFormat>Произвольный</PresentationFormat>
  <Paragraphs>88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Present_FNS2012_A4</vt:lpstr>
      <vt:lpstr>2_Present_FNS2012_A4</vt:lpstr>
      <vt:lpstr>4_Present_FNS2012_A4</vt:lpstr>
      <vt:lpstr>Презентация PowerPoint</vt:lpstr>
      <vt:lpstr>Документы</vt:lpstr>
      <vt:lpstr>Условия применения:</vt:lpstr>
      <vt:lpstr>Преимущества:</vt:lpstr>
      <vt:lpstr>Что не относится для целей ПСН к розничной торговле (п.3 ст.346.43 НК РФ)</vt:lpstr>
      <vt:lpstr>Подакцизные товары реализация которых не  относится к розничной торговле для целей ПСН (пп. 6 - 10 п. 1 ст. 181 НК РФ)</vt:lpstr>
      <vt:lpstr>Расчет налога:</vt:lpstr>
      <vt:lpstr>Расчет налога в переходный период:</vt:lpstr>
      <vt:lpstr>Расчет налога в переходный период: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Алексей Юрьевич Сысуев</cp:lastModifiedBy>
  <cp:revision>1275</cp:revision>
  <cp:lastPrinted>2016-10-14T10:38:01Z</cp:lastPrinted>
  <dcterms:created xsi:type="dcterms:W3CDTF">2013-04-18T07:19:29Z</dcterms:created>
  <dcterms:modified xsi:type="dcterms:W3CDTF">2020-12-15T11:55:06Z</dcterms:modified>
</cp:coreProperties>
</file>